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Lst>
  <p:notesMasterIdLst>
    <p:notesMasterId r:id="rId25"/>
  </p:notesMasterIdLst>
  <p:handoutMasterIdLst>
    <p:handoutMasterId r:id="rId26"/>
  </p:handoutMasterIdLst>
  <p:sldIdLst>
    <p:sldId id="257" r:id="rId5"/>
    <p:sldId id="389" r:id="rId6"/>
    <p:sldId id="384" r:id="rId7"/>
    <p:sldId id="317" r:id="rId8"/>
    <p:sldId id="277" r:id="rId9"/>
    <p:sldId id="392" r:id="rId10"/>
    <p:sldId id="393" r:id="rId11"/>
    <p:sldId id="394" r:id="rId12"/>
    <p:sldId id="395" r:id="rId13"/>
    <p:sldId id="396" r:id="rId14"/>
    <p:sldId id="397" r:id="rId15"/>
    <p:sldId id="398" r:id="rId16"/>
    <p:sldId id="399" r:id="rId17"/>
    <p:sldId id="400" r:id="rId18"/>
    <p:sldId id="401" r:id="rId19"/>
    <p:sldId id="402" r:id="rId20"/>
    <p:sldId id="403" r:id="rId21"/>
    <p:sldId id="404" r:id="rId22"/>
    <p:sldId id="405" r:id="rId23"/>
    <p:sldId id="39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25" autoAdjust="0"/>
  </p:normalViewPr>
  <p:slideViewPr>
    <p:cSldViewPr snapToGrid="0">
      <p:cViewPr varScale="1">
        <p:scale>
          <a:sx n="59" d="100"/>
          <a:sy n="59" d="100"/>
        </p:scale>
        <p:origin x="72" y="148"/>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3/25/2023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3/25/2023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210033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158655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7775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97848186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04280014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52570519"/>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424227999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418303754"/>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610868609"/>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889897666"/>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824282576"/>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3021996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367849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559042136"/>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91620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2511985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19891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48241992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Tuesday, February 2, 20XX</a:t>
            </a:r>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4747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Tuesday, February 2, 20XX</a:t>
            </a:r>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98272373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r>
              <a:rPr lang="en-US"/>
              <a:t>Tuesday, February 2, 20XX</a:t>
            </a:r>
            <a:endParaRPr lang="en-US" dirty="0"/>
          </a:p>
        </p:txBody>
      </p:sp>
      <p:sp>
        <p:nvSpPr>
          <p:cNvPr id="5" name="Footer Placeholder 3"/>
          <p:cNvSpPr>
            <a:spLocks noGrp="1"/>
          </p:cNvSpPr>
          <p:nvPr>
            <p:ph type="ftr" sz="quarter" idx="11"/>
          </p:nvPr>
        </p:nvSpPr>
        <p:spPr/>
        <p:txBody>
          <a:bodyPr/>
          <a:lstStyle/>
          <a:p>
            <a:r>
              <a:rPr lang="en-US"/>
              <a:t>Sample Footer Text</a:t>
            </a:r>
            <a:endParaRPr lang="en-US" dirty="0"/>
          </a:p>
        </p:txBody>
      </p:sp>
      <p:sp>
        <p:nvSpPr>
          <p:cNvPr id="6"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57644764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Tuesday, February 2, 20XX</a:t>
            </a:r>
          </a:p>
        </p:txBody>
      </p:sp>
      <p:sp>
        <p:nvSpPr>
          <p:cNvPr id="5" name="Footer Placeholder 2"/>
          <p:cNvSpPr>
            <a:spLocks noGrp="1"/>
          </p:cNvSpPr>
          <p:nvPr>
            <p:ph type="ftr" sz="quarter" idx="11"/>
          </p:nvPr>
        </p:nvSpPr>
        <p:spPr/>
        <p:txBody>
          <a:bodyPr/>
          <a:lstStyle/>
          <a:p>
            <a:r>
              <a:rPr lang="en-US"/>
              <a:t>Sample Footer Text</a:t>
            </a:r>
          </a:p>
        </p:txBody>
      </p:sp>
      <p:sp>
        <p:nvSpPr>
          <p:cNvPr id="6" name="Slide Number Placeholder 3"/>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3298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r>
              <a:rPr lang="en-US"/>
              <a:t>Tuesday, February 2, 20XX</a:t>
            </a:r>
          </a:p>
        </p:txBody>
      </p:sp>
      <p:sp>
        <p:nvSpPr>
          <p:cNvPr id="5" name="Footer Placeholder 5"/>
          <p:cNvSpPr>
            <a:spLocks noGrp="1"/>
          </p:cNvSpPr>
          <p:nvPr>
            <p:ph type="ftr" sz="quarter" idx="11"/>
          </p:nvPr>
        </p:nvSpPr>
        <p:spPr/>
        <p:txBody>
          <a:bodyPr/>
          <a:lstStyle/>
          <a:p>
            <a:r>
              <a:rPr lang="en-US"/>
              <a:t>Sample Footer Text</a:t>
            </a:r>
          </a:p>
        </p:txBody>
      </p:sp>
      <p:sp>
        <p:nvSpPr>
          <p:cNvPr id="6"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67683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47299877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5">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6">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7">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8">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lang="en-US"/>
              <a:t>Tuesday, February 2, 20XX</a:t>
            </a:r>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699030405"/>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 id="2147483783" r:id="rId21"/>
    <p:sldLayoutId id="2147483788" r:id="rId22"/>
    <p:sldLayoutId id="2147483734" r:id="rId23"/>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p:txBody>
          <a:bodyPr anchor="b" anchorCtr="0">
            <a:normAutofit fontScale="90000"/>
          </a:bodyPr>
          <a:lstStyle/>
          <a:p>
            <a:pPr algn="just">
              <a:lnSpc>
                <a:spcPct val="150000"/>
              </a:lnSpc>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ABNORMALITIES IN RATE, DEPTH, AND EASE OF BREATHING</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13" b="13"/>
          <a:stretch/>
        </p:blipFill>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p:txBody>
          <a:bodyPr>
            <a:normAutofit/>
          </a:bodyPr>
          <a:lstStyle/>
          <a:p>
            <a:r>
              <a:rPr lang="en-US" sz="2400" b="1" dirty="0">
                <a:latin typeface="Times New Roman" panose="02020603050405020304" pitchFamily="18" charset="0"/>
                <a:cs typeface="Times New Roman" panose="02020603050405020304" pitchFamily="18" charset="0"/>
              </a:rPr>
              <a:t>By</a:t>
            </a:r>
          </a:p>
          <a:p>
            <a:r>
              <a:rPr lang="en-US" sz="2400" b="1" dirty="0">
                <a:latin typeface="Times New Roman" panose="02020603050405020304" pitchFamily="18" charset="0"/>
                <a:cs typeface="Times New Roman" panose="02020603050405020304" pitchFamily="18" charset="0"/>
              </a:rPr>
              <a:t>Dr. Hussein </a:t>
            </a:r>
            <a:r>
              <a:rPr lang="en-US" sz="2400" b="1" dirty="0" err="1">
                <a:latin typeface="Times New Roman" panose="02020603050405020304" pitchFamily="18" charset="0"/>
                <a:cs typeface="Times New Roman" panose="02020603050405020304" pitchFamily="18" charset="0"/>
              </a:rPr>
              <a:t>AlNaji</a:t>
            </a:r>
            <a:r>
              <a:rPr lang="en-US"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528142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789F72-5DFA-5FF8-1ECB-DB7613FBA16E}"/>
              </a:ext>
            </a:extLst>
          </p:cNvPr>
          <p:cNvSpPr>
            <a:spLocks noGrp="1"/>
          </p:cNvSpPr>
          <p:nvPr>
            <p:ph type="sldNum" sz="quarter" idx="12"/>
          </p:nvPr>
        </p:nvSpPr>
        <p:spPr/>
        <p:txBody>
          <a:bodyPr/>
          <a:lstStyle/>
          <a:p>
            <a:fld id="{DBA1B0FB-D917-4C8C-928F-313BD683BF39}" type="slidenum">
              <a:rPr lang="en-US" smtClean="0"/>
              <a:t>10</a:t>
            </a:fld>
            <a:endParaRPr lang="en-US"/>
          </a:p>
        </p:txBody>
      </p:sp>
      <p:sp>
        <p:nvSpPr>
          <p:cNvPr id="6" name="TextBox 5">
            <a:extLst>
              <a:ext uri="{FF2B5EF4-FFF2-40B4-BE49-F238E27FC236}">
                <a16:creationId xmlns:a16="http://schemas.microsoft.com/office/drawing/2014/main" id="{D1953316-7BDB-84CF-2874-33DFFF8BE1BF}"/>
              </a:ext>
            </a:extLst>
          </p:cNvPr>
          <p:cNvSpPr txBox="1"/>
          <p:nvPr/>
        </p:nvSpPr>
        <p:spPr>
          <a:xfrm>
            <a:off x="396240" y="412191"/>
            <a:ext cx="11297920" cy="5668539"/>
          </a:xfrm>
          <a:prstGeom prst="rect">
            <a:avLst/>
          </a:prstGeom>
          <a:noFill/>
        </p:spPr>
        <p:txBody>
          <a:bodyPr wrap="square">
            <a:spAutoFit/>
          </a:bodyPr>
          <a:lstStyle/>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Horses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Glanders, strangles, and epizootic lymphangitis. </a:t>
            </a: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Infections with the viruses of equine viral rhinopneumonitis (herpesvirus-1), equine herpesvirus-3,4 equine viral arteritis, influenza H3N8 equine rhinovirus, parainfluenza virus, reovirus, adenovirus</a:t>
            </a: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Chronic rhinitis claimed to be caused by dust in dusty stables, and acute rhinitis occurring after inhalation of smoke and fumes.</a:t>
            </a: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Nasal granulomas as a result of chronic infections with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Pseudoallescheria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boydii and Aspergillus,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Conidiobolus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Mucoraceous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fungi.</a:t>
            </a: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Equine grass sickness (dysautonomia) .</a:t>
            </a:r>
          </a:p>
        </p:txBody>
      </p:sp>
    </p:spTree>
    <p:extLst>
      <p:ext uri="{BB962C8B-B14F-4D97-AF65-F5344CB8AC3E}">
        <p14:creationId xmlns:p14="http://schemas.microsoft.com/office/powerpoint/2010/main" val="2946709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DCE2885-63B1-FDFF-575E-907F58247BA2}"/>
              </a:ext>
            </a:extLst>
          </p:cNvPr>
          <p:cNvSpPr>
            <a:spLocks noGrp="1"/>
          </p:cNvSpPr>
          <p:nvPr>
            <p:ph type="sldNum" sz="quarter" idx="12"/>
          </p:nvPr>
        </p:nvSpPr>
        <p:spPr/>
        <p:txBody>
          <a:bodyPr/>
          <a:lstStyle/>
          <a:p>
            <a:fld id="{DBA1B0FB-D917-4C8C-928F-313BD683BF39}" type="slidenum">
              <a:rPr lang="en-US" smtClean="0"/>
              <a:t>11</a:t>
            </a:fld>
            <a:endParaRPr lang="en-US"/>
          </a:p>
        </p:txBody>
      </p:sp>
      <p:sp>
        <p:nvSpPr>
          <p:cNvPr id="6" name="TextBox 5">
            <a:extLst>
              <a:ext uri="{FF2B5EF4-FFF2-40B4-BE49-F238E27FC236}">
                <a16:creationId xmlns:a16="http://schemas.microsoft.com/office/drawing/2014/main" id="{914B101D-57FE-E405-63E2-CCF087C7FAFB}"/>
              </a:ext>
            </a:extLst>
          </p:cNvPr>
          <p:cNvSpPr txBox="1"/>
          <p:nvPr/>
        </p:nvSpPr>
        <p:spPr>
          <a:xfrm>
            <a:off x="528320" y="397144"/>
            <a:ext cx="8402320" cy="4006546"/>
          </a:xfrm>
          <a:prstGeom prst="rect">
            <a:avLst/>
          </a:prstGeom>
          <a:noFill/>
        </p:spPr>
        <p:txBody>
          <a:bodyPr wrap="square">
            <a:spAutoFit/>
          </a:bodyPr>
          <a:lstStyle/>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Sheep and Goats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Melioidosis, bluetongue; rarely, contagious ecthyma and sheep pox </a:t>
            </a:r>
          </a:p>
          <a:p>
            <a:pPr marL="342900" lvl="0" indent="-342900" algn="just">
              <a:lnSpc>
                <a:spcPct val="150000"/>
              </a:lnSpc>
              <a:buFont typeface="+mj-lt"/>
              <a:buAutoNum type="arabicPeriod"/>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Oestrus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ovis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Elaeophora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schneideri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infestations.</a:t>
            </a: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Allergic rhinitis.</a:t>
            </a: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Purulent rhinitis and otitis associated with P. aeruginosa in sheep.</a:t>
            </a:r>
          </a:p>
        </p:txBody>
      </p:sp>
    </p:spTree>
    <p:extLst>
      <p:ext uri="{BB962C8B-B14F-4D97-AF65-F5344CB8AC3E}">
        <p14:creationId xmlns:p14="http://schemas.microsoft.com/office/powerpoint/2010/main" val="3639798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F5C4DD5-5BBA-D573-414C-C29C40A8E727}"/>
              </a:ext>
            </a:extLst>
          </p:cNvPr>
          <p:cNvSpPr>
            <a:spLocks noGrp="1"/>
          </p:cNvSpPr>
          <p:nvPr>
            <p:ph type="sldNum" sz="quarter" idx="12"/>
          </p:nvPr>
        </p:nvSpPr>
        <p:spPr/>
        <p:txBody>
          <a:bodyPr/>
          <a:lstStyle/>
          <a:p>
            <a:fld id="{DBA1B0FB-D917-4C8C-928F-313BD683BF39}" type="slidenum">
              <a:rPr lang="en-US" smtClean="0"/>
              <a:t>12</a:t>
            </a:fld>
            <a:endParaRPr lang="en-US"/>
          </a:p>
        </p:txBody>
      </p:sp>
      <p:sp>
        <p:nvSpPr>
          <p:cNvPr id="6" name="TextBox 5">
            <a:extLst>
              <a:ext uri="{FF2B5EF4-FFF2-40B4-BE49-F238E27FC236}">
                <a16:creationId xmlns:a16="http://schemas.microsoft.com/office/drawing/2014/main" id="{D8BBA2C3-19DA-29C8-0BFC-AA8094DE5CAC}"/>
              </a:ext>
            </a:extLst>
          </p:cNvPr>
          <p:cNvSpPr txBox="1"/>
          <p:nvPr/>
        </p:nvSpPr>
        <p:spPr>
          <a:xfrm>
            <a:off x="467360" y="116574"/>
            <a:ext cx="10261600" cy="5114542"/>
          </a:xfrm>
          <a:prstGeom prst="rect">
            <a:avLst/>
          </a:prstGeom>
          <a:noFill/>
        </p:spPr>
        <p:txBody>
          <a:bodyPr wrap="square">
            <a:spAutoFit/>
          </a:bodyPr>
          <a:lstStyle/>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CLINICAL FINDINGS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primary clinical finding in rhinitis is a nasal discharge, which is usually serous initially but soon becomes mucoid and, in bacterial infections, purulent. Erythema, erosion, or ulceration may be visible on inspection. </a:t>
            </a: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inflammation may be unilateral or bilateral.</a:t>
            </a: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Sneezing is characteristic in the early acute stages, and this is followed in the later stages by snorting and the expulsion of large amounts of mucopurulent discharge. </a:t>
            </a: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chronic unilateral purulent nasal discharge lasting several weeks.</a:t>
            </a:r>
          </a:p>
        </p:txBody>
      </p:sp>
    </p:spTree>
    <p:extLst>
      <p:ext uri="{BB962C8B-B14F-4D97-AF65-F5344CB8AC3E}">
        <p14:creationId xmlns:p14="http://schemas.microsoft.com/office/powerpoint/2010/main" val="3283017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C84E455-F60B-4C66-CF53-5E28D5E66848}"/>
              </a:ext>
            </a:extLst>
          </p:cNvPr>
          <p:cNvSpPr>
            <a:spLocks noGrp="1"/>
          </p:cNvSpPr>
          <p:nvPr>
            <p:ph type="sldNum" sz="quarter" idx="12"/>
          </p:nvPr>
        </p:nvSpPr>
        <p:spPr/>
        <p:txBody>
          <a:bodyPr/>
          <a:lstStyle/>
          <a:p>
            <a:fld id="{DBA1B0FB-D917-4C8C-928F-313BD683BF39}" type="slidenum">
              <a:rPr lang="en-US" smtClean="0"/>
              <a:t>13</a:t>
            </a:fld>
            <a:endParaRPr lang="en-US"/>
          </a:p>
        </p:txBody>
      </p:sp>
      <p:sp>
        <p:nvSpPr>
          <p:cNvPr id="6" name="TextBox 5">
            <a:extLst>
              <a:ext uri="{FF2B5EF4-FFF2-40B4-BE49-F238E27FC236}">
                <a16:creationId xmlns:a16="http://schemas.microsoft.com/office/drawing/2014/main" id="{981211F6-30C0-C995-0498-87D2EB311CA0}"/>
              </a:ext>
            </a:extLst>
          </p:cNvPr>
          <p:cNvSpPr txBox="1"/>
          <p:nvPr/>
        </p:nvSpPr>
        <p:spPr>
          <a:xfrm>
            <a:off x="467360" y="178496"/>
            <a:ext cx="10535920" cy="5880905"/>
          </a:xfrm>
          <a:prstGeom prst="rect">
            <a:avLst/>
          </a:prstGeom>
          <a:noFill/>
        </p:spPr>
        <p:txBody>
          <a:bodyPr wrap="square">
            <a:spAutoFit/>
          </a:bodyPr>
          <a:lstStyle/>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“Summer Snuffles”</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“Summer snuffles” of cattle presents a characteristic syndrome involving several animals in a herd.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Cases occur in the spring and autumn when the pasture is in flower and warm, moist environmental conditions prevail.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There is a sudden onset of dyspnea with a profuse nasal discharge of thick, orange to yellow material that varies from a mucopurulent to caseous consistency.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Sneezing, irritation, and obstruction are severe.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The irritation may cause the animal to shake its head, rub its nose along the ground, or poke its muzzle repeatedly into hedges and bushes.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5734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774EF77-B87C-6DF2-4445-AF0467987DA9}"/>
              </a:ext>
            </a:extLst>
          </p:cNvPr>
          <p:cNvSpPr>
            <a:spLocks noGrp="1"/>
          </p:cNvSpPr>
          <p:nvPr>
            <p:ph type="sldNum" sz="quarter" idx="12"/>
          </p:nvPr>
        </p:nvSpPr>
        <p:spPr/>
        <p:txBody>
          <a:bodyPr/>
          <a:lstStyle/>
          <a:p>
            <a:fld id="{DBA1B0FB-D917-4C8C-928F-313BD683BF39}" type="slidenum">
              <a:rPr lang="en-US" smtClean="0"/>
              <a:t>14</a:t>
            </a:fld>
            <a:endParaRPr lang="en-US"/>
          </a:p>
        </p:txBody>
      </p:sp>
      <p:sp>
        <p:nvSpPr>
          <p:cNvPr id="6" name="TextBox 5">
            <a:extLst>
              <a:ext uri="{FF2B5EF4-FFF2-40B4-BE49-F238E27FC236}">
                <a16:creationId xmlns:a16="http://schemas.microsoft.com/office/drawing/2014/main" id="{DF373DDD-1053-CB12-100E-96BA5A360D21}"/>
              </a:ext>
            </a:extLst>
          </p:cNvPr>
          <p:cNvSpPr txBox="1"/>
          <p:nvPr/>
        </p:nvSpPr>
        <p:spPr>
          <a:xfrm>
            <a:off x="313960" y="989356"/>
            <a:ext cx="9997440" cy="4560544"/>
          </a:xfrm>
          <a:prstGeom prst="rect">
            <a:avLst/>
          </a:prstGeom>
          <a:noFill/>
        </p:spPr>
        <p:txBody>
          <a:bodyPr wrap="square">
            <a:spAutoFit/>
          </a:bodyPr>
          <a:lstStyle/>
          <a:p>
            <a:pPr lvl="0" algn="just" rtl="0">
              <a:lnSpc>
                <a:spcPct val="150000"/>
              </a:lnSpc>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4- Sticks and twigs may be pushed up into the nostrils as a result and cause laceration and bleeding. </a:t>
            </a:r>
          </a:p>
          <a:p>
            <a:pPr lvl="0" algn="just">
              <a:lnSpc>
                <a:spcPct val="150000"/>
              </a:lnSpc>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5- Stertorous, difficult respiration accompanied by mouth breathing may be evident when both nostrils are obstructed. </a:t>
            </a:r>
          </a:p>
          <a:p>
            <a:pPr lvl="0"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6- In the chronic stages, multiple proliferative nonerosive nodules 2 to 8 mm in diameter and 4 mm high with marked mucosal edema are visible in the anterior nares.</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03577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AFB912-AC71-60DE-0352-BE11236EB671}"/>
              </a:ext>
            </a:extLst>
          </p:cNvPr>
          <p:cNvSpPr>
            <a:spLocks noGrp="1"/>
          </p:cNvSpPr>
          <p:nvPr>
            <p:ph type="sldNum" sz="quarter" idx="12"/>
          </p:nvPr>
        </p:nvSpPr>
        <p:spPr/>
        <p:txBody>
          <a:bodyPr/>
          <a:lstStyle/>
          <a:p>
            <a:fld id="{DBA1B0FB-D917-4C8C-928F-313BD683BF39}" type="slidenum">
              <a:rPr lang="en-US" smtClean="0"/>
              <a:t>15</a:t>
            </a:fld>
            <a:endParaRPr lang="en-US"/>
          </a:p>
        </p:txBody>
      </p:sp>
      <p:sp>
        <p:nvSpPr>
          <p:cNvPr id="6" name="TextBox 5">
            <a:extLst>
              <a:ext uri="{FF2B5EF4-FFF2-40B4-BE49-F238E27FC236}">
                <a16:creationId xmlns:a16="http://schemas.microsoft.com/office/drawing/2014/main" id="{D87D1700-1906-772B-1A46-28E866BA2376}"/>
              </a:ext>
            </a:extLst>
          </p:cNvPr>
          <p:cNvSpPr txBox="1"/>
          <p:nvPr/>
        </p:nvSpPr>
        <p:spPr>
          <a:xfrm>
            <a:off x="274320" y="187197"/>
            <a:ext cx="9611360" cy="5224315"/>
          </a:xfrm>
          <a:prstGeom prst="rect">
            <a:avLst/>
          </a:prstGeom>
          <a:noFill/>
        </p:spPr>
        <p:txBody>
          <a:bodyPr wrap="square">
            <a:spAutoFit/>
          </a:bodyPr>
          <a:lstStyle/>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Familial Allergic Rhinitis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In familial allergic rhinitis in cattle.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The clinical signs begin in the spring and last until late fall.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Affected animals exhibit episodes of violent sneezing and extreme pruritus manifested by rubbing their nostrils on the ground, trees …etc.</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Dyspnea and loud snoring sounds are common, and affected animals frequently clean their nostrils with their tongues.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The external nares contain a thick mucoid discharge, and the nasal mucosa is edematous and hyperemic.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1955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AE6061-7706-4C52-7A32-BE4FFB7A98C4}"/>
              </a:ext>
            </a:extLst>
          </p:cNvPr>
          <p:cNvSpPr>
            <a:spLocks noGrp="1"/>
          </p:cNvSpPr>
          <p:nvPr>
            <p:ph type="sldNum" sz="quarter" idx="12"/>
          </p:nvPr>
        </p:nvSpPr>
        <p:spPr/>
        <p:txBody>
          <a:bodyPr/>
          <a:lstStyle/>
          <a:p>
            <a:fld id="{DBA1B0FB-D917-4C8C-928F-313BD683BF39}" type="slidenum">
              <a:rPr lang="en-US" smtClean="0"/>
              <a:t>16</a:t>
            </a:fld>
            <a:endParaRPr lang="en-US"/>
          </a:p>
        </p:txBody>
      </p:sp>
      <p:sp>
        <p:nvSpPr>
          <p:cNvPr id="6" name="TextBox 5">
            <a:extLst>
              <a:ext uri="{FF2B5EF4-FFF2-40B4-BE49-F238E27FC236}">
                <a16:creationId xmlns:a16="http://schemas.microsoft.com/office/drawing/2014/main" id="{7C568369-0F21-7DBF-E5B8-5504D9442B59}"/>
              </a:ext>
            </a:extLst>
          </p:cNvPr>
          <p:cNvSpPr txBox="1"/>
          <p:nvPr/>
        </p:nvSpPr>
        <p:spPr>
          <a:xfrm>
            <a:off x="284480" y="376313"/>
            <a:ext cx="9631680" cy="4875502"/>
          </a:xfrm>
          <a:prstGeom prst="rect">
            <a:avLst/>
          </a:prstGeom>
          <a:noFill/>
        </p:spPr>
        <p:txBody>
          <a:bodyPr wrap="square">
            <a:spAutoFit/>
          </a:bodyPr>
          <a:lstStyle/>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EPISTAXIS AND HEMOPTYSIS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Epistaxis</a:t>
            </a:r>
            <a:r>
              <a:rPr lang="en-US" sz="2400" dirty="0">
                <a:effectLst/>
                <a:latin typeface="Times New Roman" panose="02020603050405020304" pitchFamily="18" charset="0"/>
                <a:ea typeface="Calibri" panose="020F0502020204030204" pitchFamily="34" charset="0"/>
                <a:cs typeface="Arial" panose="020B0604020202020204" pitchFamily="34" charset="0"/>
              </a:rPr>
              <a:t> is bleeding from the nostrils regard less of the origin of the hemorrhage.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Hemoptysis</a:t>
            </a:r>
            <a:r>
              <a:rPr lang="en-US" sz="2400" dirty="0">
                <a:effectLst/>
                <a:latin typeface="Times New Roman" panose="02020603050405020304" pitchFamily="18" charset="0"/>
                <a:ea typeface="Calibri" panose="020F0502020204030204" pitchFamily="34" charset="0"/>
                <a:cs typeface="Arial" panose="020B0604020202020204" pitchFamily="34" charset="0"/>
              </a:rPr>
              <a:t> is the coughing up of blood, with the hemorrhage usually originating in the lungs.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i="1" dirty="0">
                <a:effectLst/>
                <a:latin typeface="Times New Roman" panose="02020603050405020304" pitchFamily="18" charset="0"/>
                <a:ea typeface="Calibri" panose="020F0502020204030204" pitchFamily="34" charset="0"/>
                <a:cs typeface="Arial" panose="020B0604020202020204" pitchFamily="34" charset="0"/>
              </a:rPr>
              <a:t>Both epistaxis and hemoptysis are important clinical signs in cattle and horses.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Pulmonary hemorrhage</a:t>
            </a:r>
            <a:r>
              <a:rPr lang="en-US" sz="2400" dirty="0">
                <a:effectLst/>
                <a:latin typeface="Times New Roman" panose="02020603050405020304" pitchFamily="18" charset="0"/>
                <a:ea typeface="Calibri" panose="020F0502020204030204" pitchFamily="34" charset="0"/>
                <a:cs typeface="Arial" panose="020B0604020202020204" pitchFamily="34" charset="0"/>
              </a:rPr>
              <a:t> as a cause of epistaxis or hemoptysis.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0536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5F3A5C-55A2-F979-6766-6D725E934F98}"/>
              </a:ext>
            </a:extLst>
          </p:cNvPr>
          <p:cNvSpPr>
            <a:spLocks noGrp="1"/>
          </p:cNvSpPr>
          <p:nvPr>
            <p:ph type="sldNum" sz="quarter" idx="12"/>
          </p:nvPr>
        </p:nvSpPr>
        <p:spPr/>
        <p:txBody>
          <a:bodyPr/>
          <a:lstStyle/>
          <a:p>
            <a:fld id="{DBA1B0FB-D917-4C8C-928F-313BD683BF39}" type="slidenum">
              <a:rPr lang="en-US" smtClean="0"/>
              <a:t>17</a:t>
            </a:fld>
            <a:endParaRPr lang="en-US"/>
          </a:p>
        </p:txBody>
      </p:sp>
      <p:sp>
        <p:nvSpPr>
          <p:cNvPr id="6" name="TextBox 5">
            <a:extLst>
              <a:ext uri="{FF2B5EF4-FFF2-40B4-BE49-F238E27FC236}">
                <a16:creationId xmlns:a16="http://schemas.microsoft.com/office/drawing/2014/main" id="{ADC04B35-867B-FA8B-13B5-EC232BE34741}"/>
              </a:ext>
            </a:extLst>
          </p:cNvPr>
          <p:cNvSpPr txBox="1"/>
          <p:nvPr/>
        </p:nvSpPr>
        <p:spPr>
          <a:xfrm>
            <a:off x="508000" y="0"/>
            <a:ext cx="9844540" cy="6229719"/>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ETIOLOGY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Epistaxis occurs commonly in the horse and may be caused by lesions in the nasal cavity, nasopharynx, auditory tube diverticulum (guttural pouch), or lungs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Epistaxis in horses can also be a result of trauma, progressive ethmoidal hematoma, foreign bodies lodged in the respiratory tract, hemorrhagic diatheses, sinusitis, nasal amyloidosis, polyps, and bleeding from the nasolacrimal duct.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Other less common causes of nasal bleeding include hemorrhagic polyps of the mucosa of the nasal cavity or paranasal sinuses, ethmoidal hematoma, Neoplasia, Poisoning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24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17C742F-1974-AC16-3400-084C66896575}"/>
              </a:ext>
            </a:extLst>
          </p:cNvPr>
          <p:cNvSpPr>
            <a:spLocks noGrp="1"/>
          </p:cNvSpPr>
          <p:nvPr>
            <p:ph type="sldNum" sz="quarter" idx="12"/>
          </p:nvPr>
        </p:nvSpPr>
        <p:spPr/>
        <p:txBody>
          <a:bodyPr/>
          <a:lstStyle/>
          <a:p>
            <a:fld id="{DBA1B0FB-D917-4C8C-928F-313BD683BF39}" type="slidenum">
              <a:rPr lang="en-US" smtClean="0"/>
              <a:t>18</a:t>
            </a:fld>
            <a:endParaRPr lang="en-US"/>
          </a:p>
        </p:txBody>
      </p:sp>
      <p:sp>
        <p:nvSpPr>
          <p:cNvPr id="6" name="TextBox 5">
            <a:extLst>
              <a:ext uri="{FF2B5EF4-FFF2-40B4-BE49-F238E27FC236}">
                <a16:creationId xmlns:a16="http://schemas.microsoft.com/office/drawing/2014/main" id="{535DD896-DFAE-AF03-195A-B843E4B053EB}"/>
              </a:ext>
            </a:extLst>
          </p:cNvPr>
          <p:cNvSpPr txBox="1"/>
          <p:nvPr/>
        </p:nvSpPr>
        <p:spPr>
          <a:xfrm>
            <a:off x="-71120" y="-40640"/>
            <a:ext cx="12263120" cy="6760825"/>
          </a:xfrm>
          <a:prstGeom prst="rect">
            <a:avLst/>
          </a:prstGeom>
          <a:noFill/>
        </p:spPr>
        <p:txBody>
          <a:bodyPr wrap="square">
            <a:spAutoFit/>
          </a:bodyPr>
          <a:lstStyle/>
          <a:p>
            <a:pPr>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CLINICAL EXAMINATION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nasal cavities should be examined visually with the aid of a strong, pointed source  of light through the external nares.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In epistaxis resulting from systemic disease or clotting defects, the blood on the nasal mucosa will usually not be clotted.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When there has been recent traumatic injury to the nasal mucosa or erosion of a blood vessel by a space-occupying lesion such as tumor or nasal polyp, the blood will usually be found in clots in the external nares.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When the blood originates from a pharyngeal lesion there are frequent swallowing movements and a short explosive cough, which may be accompanied by the expulsion of blood from the mouth.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Radiologic examinations of the head are indicated when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spaceoccupying</a:t>
            </a:r>
            <a:r>
              <a:rPr lang="en-US" sz="2400" dirty="0">
                <a:effectLst/>
                <a:latin typeface="Times New Roman" panose="02020603050405020304" pitchFamily="18" charset="0"/>
                <a:ea typeface="Calibri" panose="020F0502020204030204" pitchFamily="34" charset="0"/>
                <a:cs typeface="Arial" panose="020B0604020202020204" pitchFamily="34" charset="0"/>
              </a:rPr>
              <a:t> lesions are suspected.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6338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3AE7BE7-7830-DEFC-3167-F1B2C55C9CD1}"/>
              </a:ext>
            </a:extLst>
          </p:cNvPr>
          <p:cNvSpPr>
            <a:spLocks noGrp="1"/>
          </p:cNvSpPr>
          <p:nvPr>
            <p:ph type="sldNum" sz="quarter" idx="12"/>
          </p:nvPr>
        </p:nvSpPr>
        <p:spPr/>
        <p:txBody>
          <a:bodyPr/>
          <a:lstStyle/>
          <a:p>
            <a:fld id="{DBA1B0FB-D917-4C8C-928F-313BD683BF39}" type="slidenum">
              <a:rPr lang="en-US" smtClean="0"/>
              <a:t>19</a:t>
            </a:fld>
            <a:endParaRPr lang="en-US"/>
          </a:p>
        </p:txBody>
      </p:sp>
      <p:sp>
        <p:nvSpPr>
          <p:cNvPr id="6" name="TextBox 5">
            <a:extLst>
              <a:ext uri="{FF2B5EF4-FFF2-40B4-BE49-F238E27FC236}">
                <a16:creationId xmlns:a16="http://schemas.microsoft.com/office/drawing/2014/main" id="{CAA48BA6-3DB3-3E54-B274-5DC0E6DA971D}"/>
              </a:ext>
            </a:extLst>
          </p:cNvPr>
          <p:cNvSpPr txBox="1"/>
          <p:nvPr/>
        </p:nvSpPr>
        <p:spPr>
          <a:xfrm>
            <a:off x="274320" y="529224"/>
            <a:ext cx="10220960" cy="2905732"/>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TREATMENT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Specific treatment of epistaxis and hemoptysis depends on the cause. Hemorrhage from traumatic injuries to the nasal mucosa does not usually require any specific treatment. Space-occupying lesions of the nasal mucosa might warrant surgical therapy.</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4564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202564" y="442106"/>
            <a:ext cx="11257916" cy="5664054"/>
          </a:xfrm>
        </p:spPr>
        <p:txBody>
          <a:bodyPr/>
          <a:lstStyle/>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ABNORMALITIES IN RATE, DEPTH, AND EASE OF BREATHING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lphaL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Polypnea</a:t>
            </a:r>
            <a:r>
              <a:rPr lang="en-US" sz="2400" dirty="0">
                <a:effectLst/>
                <a:latin typeface="Times New Roman" panose="02020603050405020304" pitchFamily="18" charset="0"/>
                <a:ea typeface="Calibri" panose="020F0502020204030204" pitchFamily="34" charset="0"/>
                <a:cs typeface="Arial" panose="020B0604020202020204" pitchFamily="34" charset="0"/>
              </a:rPr>
              <a:t> is a rate of breathing that is faster than observed in clinically normal animals of the same species, breed, age, sex, and reproductive status in a similar environment.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Hyperpnea </a:t>
            </a:r>
            <a:r>
              <a:rPr lang="en-US" sz="2400" dirty="0">
                <a:effectLst/>
                <a:latin typeface="Times New Roman" panose="02020603050405020304" pitchFamily="18" charset="0"/>
                <a:ea typeface="Calibri" panose="020F0502020204030204" pitchFamily="34" charset="0"/>
                <a:cs typeface="Arial" panose="020B0604020202020204" pitchFamily="34" charset="0"/>
              </a:rPr>
              <a:t>is an abnormal increase in the rate and depth of breathing (an abnormally high minute volume), but the breathing is not labored and is not associated with signs from which one could infer represent distress on the part of the animal (i.e., the animal is not dyspneic).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latin typeface="Times New Roman" panose="02020603050405020304" pitchFamily="18" charset="0"/>
              <a:cs typeface="Times New Roman" panose="02020603050405020304" pitchFamily="18" charset="0"/>
            </a:endParaRP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p:txBody>
          <a:bodyPr/>
          <a:lstStyle/>
          <a:p>
            <a:fld id="{DBA1B0FB-D917-4C8C-928F-313BD683BF39}" type="slidenum">
              <a:rPr lang="en-US" smtClean="0"/>
              <a:pPr/>
              <a:t>2</a:t>
            </a:fld>
            <a:endParaRPr lang="en-US"/>
          </a:p>
        </p:txBody>
      </p:sp>
    </p:spTree>
    <p:extLst>
      <p:ext uri="{BB962C8B-B14F-4D97-AF65-F5344CB8AC3E}">
        <p14:creationId xmlns:p14="http://schemas.microsoft.com/office/powerpoint/2010/main" val="2313234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p:txBody>
          <a:bodyPr/>
          <a:lstStyle/>
          <a:p>
            <a:r>
              <a:rPr lang="en-US" sz="8000" dirty="0">
                <a:latin typeface="Times New Roman" panose="02020603050405020304" pitchFamily="18" charset="0"/>
                <a:cs typeface="Times New Roman" panose="02020603050405020304" pitchFamily="18" charset="0"/>
              </a:rPr>
              <a:t>Thank You</a:t>
            </a:r>
          </a:p>
        </p:txBody>
      </p:sp>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l="5" r="5"/>
          <a:stretch/>
        </p:blipFill>
        <p:spPr/>
      </p:pic>
      <p:pic>
        <p:nvPicPr>
          <p:cNvPr id="33" name="Picture Placeholder 32" descr="Data Points Digital background">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l="5" r="5"/>
          <a:stretch/>
        </p:blipFill>
        <p:spPr/>
      </p:pic>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p:txBody>
          <a:bodyPr/>
          <a:lstStyle/>
          <a:p>
            <a:fld id="{DBA1B0FB-D917-4C8C-928F-313BD683BF39}" type="slidenum">
              <a:rPr lang="en-US" smtClean="0"/>
              <a:pPr/>
              <a:t>20</a:t>
            </a:fld>
            <a:endParaRPr lang="en-US"/>
          </a:p>
        </p:txBody>
      </p:sp>
    </p:spTree>
    <p:extLst>
      <p:ext uri="{BB962C8B-B14F-4D97-AF65-F5344CB8AC3E}">
        <p14:creationId xmlns:p14="http://schemas.microsoft.com/office/powerpoint/2010/main" val="3247798845"/>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p:txBody>
          <a:bodyPr/>
          <a:lstStyle/>
          <a:p>
            <a:fld id="{DBA1B0FB-D917-4C8C-928F-313BD683BF39}" type="slidenum">
              <a:rPr lang="en-US" smtClean="0"/>
              <a:pPr/>
              <a:t>3</a:t>
            </a:fld>
            <a:endParaRPr lang="en-US"/>
          </a:p>
        </p:txBody>
      </p:sp>
      <p:sp>
        <p:nvSpPr>
          <p:cNvPr id="19" name="TextBox 18">
            <a:extLst>
              <a:ext uri="{FF2B5EF4-FFF2-40B4-BE49-F238E27FC236}">
                <a16:creationId xmlns:a16="http://schemas.microsoft.com/office/drawing/2014/main" id="{86FE1C5D-2D49-6914-8065-07B783EED573}"/>
              </a:ext>
            </a:extLst>
          </p:cNvPr>
          <p:cNvSpPr txBox="1"/>
          <p:nvPr/>
        </p:nvSpPr>
        <p:spPr>
          <a:xfrm>
            <a:off x="186943" y="679572"/>
            <a:ext cx="11415777" cy="6427722"/>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c-	Dyspnea is a term borrowed from human medicine, in which it refers to the sensation of shortness of breath or air hunger. It is used in veterinary medicine to describe labored or difficult breathing in animals that also display some signs of distress, such as anxious expression, unusual posture or stance, or unusual behavior.</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d-	Expiratory dyspnea is prolonged and forceful expiration, usually associated with Principal Manifestations of Respiratory Insufficiency diffuse or advanced obstructive lower airway disease.</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	Inspiratory dyspnea is prolonged and forceful inspiration as a result of obstruction of the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extrathoracic</a:t>
            </a:r>
            <a:r>
              <a:rPr lang="en-US" sz="2400" dirty="0">
                <a:effectLst/>
                <a:latin typeface="Times New Roman" panose="02020603050405020304" pitchFamily="18" charset="0"/>
                <a:ea typeface="Calibri" panose="020F0502020204030204" pitchFamily="34" charset="0"/>
                <a:cs typeface="Arial" panose="020B0604020202020204" pitchFamily="34" charset="0"/>
              </a:rPr>
              <a:t> airways, such as with laryngeal obstruction or collapse of the cervical trachea.</a:t>
            </a:r>
          </a:p>
          <a:p>
            <a:pPr algn="just">
              <a:lnSpc>
                <a:spcPct val="150000"/>
              </a:lnSpc>
              <a:spcAft>
                <a:spcPts val="80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888655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82EC89-548E-D551-57C2-5FDC42CB4319}"/>
              </a:ext>
            </a:extLst>
          </p:cNvPr>
          <p:cNvSpPr txBox="1"/>
          <p:nvPr/>
        </p:nvSpPr>
        <p:spPr>
          <a:xfrm>
            <a:off x="0" y="285629"/>
            <a:ext cx="11887200" cy="6332311"/>
          </a:xfrm>
          <a:prstGeom prst="rect">
            <a:avLst/>
          </a:prstGeom>
          <a:noFill/>
        </p:spPr>
        <p:txBody>
          <a:bodyPr wrap="square">
            <a:spAutoFit/>
          </a:bodyPr>
          <a:lstStyle/>
          <a:p>
            <a:pPr marL="228600"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DISEASES CAUSING DYSPNEA AT REST OR LACK OF EXERCISE TOLERANCE</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Dyspnea, along with hypoxemia and hypercapnia, are the clinical and laboratory findings.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lphaL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Respiratory Tract Disease</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algn="just">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Respiratory tract diseases interfere with normal gas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transfere</a:t>
            </a:r>
            <a:r>
              <a:rPr lang="en-US" sz="2400" dirty="0">
                <a:effectLst/>
                <a:latin typeface="Times New Roman" panose="02020603050405020304" pitchFamily="18" charset="0"/>
                <a:ea typeface="Calibri" panose="020F0502020204030204" pitchFamily="34" charset="0"/>
                <a:cs typeface="Arial" panose="020B0604020202020204" pitchFamily="34" charset="0"/>
              </a:rPr>
              <a:t> include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Flooding of alveoli</a:t>
            </a:r>
            <a:r>
              <a:rPr lang="en-US" sz="2400" dirty="0">
                <a:effectLst/>
                <a:latin typeface="Times New Roman" panose="02020603050405020304" pitchFamily="18" charset="0"/>
                <a:ea typeface="Calibri" panose="020F0502020204030204" pitchFamily="34" charset="0"/>
                <a:cs typeface="Arial" panose="020B0604020202020204" pitchFamily="34" charset="0"/>
              </a:rPr>
              <a:t> with inflammatory cells and/or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proteinrich</a:t>
            </a:r>
            <a:r>
              <a:rPr lang="en-US" sz="2400" dirty="0">
                <a:effectLst/>
                <a:latin typeface="Times New Roman" panose="02020603050405020304" pitchFamily="18" charset="0"/>
                <a:ea typeface="Calibri" panose="020F0502020204030204" pitchFamily="34" charset="0"/>
                <a:cs typeface="Arial" panose="020B0604020202020204" pitchFamily="34" charset="0"/>
              </a:rPr>
              <a:t> fluid—pneumonia and pulmonary edema.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Atelectasis (collapsed alveoli and small airways</a:t>
            </a:r>
            <a:r>
              <a:rPr lang="en-US" sz="2400" dirty="0">
                <a:effectLst/>
                <a:latin typeface="Times New Roman" panose="02020603050405020304" pitchFamily="18" charset="0"/>
                <a:ea typeface="Calibri" panose="020F0502020204030204" pitchFamily="34" charset="0"/>
                <a:cs typeface="Arial" panose="020B0604020202020204" pitchFamily="34" charset="0"/>
              </a:rPr>
              <a:t>)— pleural effusion, hemothorax, hydrothorax, pneumothorax, chylothorax, pyothorax, prolonged recumbency of large animals, and diaphragmatic hernia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Airway obstruction</a:t>
            </a:r>
            <a:r>
              <a:rPr lang="en-US" sz="2400" dirty="0">
                <a:effectLst/>
                <a:latin typeface="Times New Roman" panose="02020603050405020304" pitchFamily="18" charset="0"/>
                <a:ea typeface="Calibri" panose="020F0502020204030204" pitchFamily="34" charset="0"/>
                <a:cs typeface="Arial" panose="020B0604020202020204" pitchFamily="34" charset="0"/>
              </a:rPr>
              <a:t>—nasal obstruction, pharyngeal/laryngeal obstruction, tracheal/bronchial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002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05C33DF-36C9-49E9-B48D-A320B179C4D4}"/>
              </a:ext>
            </a:extLst>
          </p:cNvPr>
          <p:cNvSpPr>
            <a:spLocks noGrp="1"/>
          </p:cNvSpPr>
          <p:nvPr>
            <p:ph type="sldNum" sz="quarter" idx="12"/>
          </p:nvPr>
        </p:nvSpPr>
        <p:spPr/>
        <p:txBody>
          <a:bodyPr/>
          <a:lstStyle/>
          <a:p>
            <a:fld id="{DBA1B0FB-D917-4C8C-928F-313BD683BF39}" type="slidenum">
              <a:rPr lang="en-US" smtClean="0"/>
              <a:pPr/>
              <a:t>5</a:t>
            </a:fld>
            <a:endParaRPr lang="en-US"/>
          </a:p>
        </p:txBody>
      </p:sp>
      <p:sp>
        <p:nvSpPr>
          <p:cNvPr id="12" name="TextBox 11">
            <a:extLst>
              <a:ext uri="{FF2B5EF4-FFF2-40B4-BE49-F238E27FC236}">
                <a16:creationId xmlns:a16="http://schemas.microsoft.com/office/drawing/2014/main" id="{1AD2711E-3E8E-5B12-832B-E5B121D4A811}"/>
              </a:ext>
            </a:extLst>
          </p:cNvPr>
          <p:cNvSpPr txBox="1"/>
          <p:nvPr/>
        </p:nvSpPr>
        <p:spPr>
          <a:xfrm>
            <a:off x="492760" y="406400"/>
            <a:ext cx="9291320" cy="5319726"/>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	Cardiovascular Disease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causes inadequate perfusion of tissues including the lungs. There is reduced oxygen delivery to tissues, even in the presence of normal arterial oxygenation.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Cardiac disease. Cardiac dyspnea results from heart failure and is multifactorial.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	Peripheral circulatory failure— usually as a result of hypovolemic shock, although shock associated with toxemia, including endotoxemia, can cause dyspnea.</a:t>
            </a:r>
          </a:p>
        </p:txBody>
      </p:sp>
    </p:spTree>
    <p:extLst>
      <p:ext uri="{BB962C8B-B14F-4D97-AF65-F5344CB8AC3E}">
        <p14:creationId xmlns:p14="http://schemas.microsoft.com/office/powerpoint/2010/main" val="374028603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E2A1A7-1B7E-5B85-3BDE-7B8293828B83}"/>
              </a:ext>
            </a:extLst>
          </p:cNvPr>
          <p:cNvSpPr>
            <a:spLocks noGrp="1"/>
          </p:cNvSpPr>
          <p:nvPr>
            <p:ph type="sldNum" sz="quarter" idx="12"/>
          </p:nvPr>
        </p:nvSpPr>
        <p:spPr/>
        <p:txBody>
          <a:bodyPr/>
          <a:lstStyle/>
          <a:p>
            <a:fld id="{DBA1B0FB-D917-4C8C-928F-313BD683BF39}" type="slidenum">
              <a:rPr lang="en-US" smtClean="0"/>
              <a:t>6</a:t>
            </a:fld>
            <a:endParaRPr lang="en-US"/>
          </a:p>
        </p:txBody>
      </p:sp>
      <p:sp>
        <p:nvSpPr>
          <p:cNvPr id="6" name="TextBox 5">
            <a:extLst>
              <a:ext uri="{FF2B5EF4-FFF2-40B4-BE49-F238E27FC236}">
                <a16:creationId xmlns:a16="http://schemas.microsoft.com/office/drawing/2014/main" id="{A9EA7D55-6DA5-42E5-8E27-7D2FB9C8671D}"/>
              </a:ext>
            </a:extLst>
          </p:cNvPr>
          <p:cNvSpPr txBox="1"/>
          <p:nvPr/>
        </p:nvSpPr>
        <p:spPr>
          <a:xfrm>
            <a:off x="339859" y="844369"/>
            <a:ext cx="9464541" cy="4211730"/>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 Diseases of the Blood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Diseases of the blood cause inadequate delivery of oxygen to tissues because of anemia or presence of hemoglobin that is unable to carry oxygen.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Anemia—an abnormally low concentration of hemoglobin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	Altered hemoglobin— methemoglobinemia (e.g., in nitrite poisoning of cattle, red maple toxicosis of horses),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Carboxyhemoglobinemia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94498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DB05239-DAA1-7589-23AE-9B0E3AE5D641}"/>
              </a:ext>
            </a:extLst>
          </p:cNvPr>
          <p:cNvSpPr>
            <a:spLocks noGrp="1"/>
          </p:cNvSpPr>
          <p:nvPr>
            <p:ph type="sldNum" sz="quarter" idx="12"/>
          </p:nvPr>
        </p:nvSpPr>
        <p:spPr/>
        <p:txBody>
          <a:bodyPr/>
          <a:lstStyle/>
          <a:p>
            <a:fld id="{DBA1B0FB-D917-4C8C-928F-313BD683BF39}" type="slidenum">
              <a:rPr lang="en-US" smtClean="0"/>
              <a:t>7</a:t>
            </a:fld>
            <a:endParaRPr lang="en-US"/>
          </a:p>
        </p:txBody>
      </p:sp>
      <p:sp>
        <p:nvSpPr>
          <p:cNvPr id="6" name="TextBox 5">
            <a:extLst>
              <a:ext uri="{FF2B5EF4-FFF2-40B4-BE49-F238E27FC236}">
                <a16:creationId xmlns:a16="http://schemas.microsoft.com/office/drawing/2014/main" id="{618F901E-F0E0-154E-0D1F-539A34C8564B}"/>
              </a:ext>
            </a:extLst>
          </p:cNvPr>
          <p:cNvSpPr txBox="1"/>
          <p:nvPr/>
        </p:nvSpPr>
        <p:spPr>
          <a:xfrm>
            <a:off x="168961" y="186612"/>
            <a:ext cx="11220399" cy="3206327"/>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d-	Nervous System Diseases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Diseases of the nervous system affect respiratory function by one of several mechanisms:</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1-	Paralysis of respiratory muscles</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2-	Paralysis of the respiratory center.</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3-	 Stimulation of the respiratory center.</a:t>
            </a:r>
          </a:p>
        </p:txBody>
      </p:sp>
      <p:sp>
        <p:nvSpPr>
          <p:cNvPr id="2" name="TextBox 1">
            <a:extLst>
              <a:ext uri="{FF2B5EF4-FFF2-40B4-BE49-F238E27FC236}">
                <a16:creationId xmlns:a16="http://schemas.microsoft.com/office/drawing/2014/main" id="{4479BD1C-B9CD-B6AB-9073-B845B4785B6C}"/>
              </a:ext>
            </a:extLst>
          </p:cNvPr>
          <p:cNvSpPr txBox="1"/>
          <p:nvPr/>
        </p:nvSpPr>
        <p:spPr>
          <a:xfrm>
            <a:off x="168961" y="3631474"/>
            <a:ext cx="4382720" cy="2549737"/>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	Musculoskeletal Diseases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1-	Muscle disease.</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2-	 Fatigue</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3-	Trauma</a:t>
            </a:r>
          </a:p>
        </p:txBody>
      </p:sp>
      <p:sp>
        <p:nvSpPr>
          <p:cNvPr id="5" name="TextBox 4">
            <a:extLst>
              <a:ext uri="{FF2B5EF4-FFF2-40B4-BE49-F238E27FC236}">
                <a16:creationId xmlns:a16="http://schemas.microsoft.com/office/drawing/2014/main" id="{DACC6C07-554D-3D50-70DC-37555D0E2EE5}"/>
              </a:ext>
            </a:extLst>
          </p:cNvPr>
          <p:cNvSpPr txBox="1"/>
          <p:nvPr/>
        </p:nvSpPr>
        <p:spPr>
          <a:xfrm>
            <a:off x="6096000" y="4121512"/>
            <a:ext cx="5271001" cy="1569660"/>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f-	General Systemic States</a:t>
            </a:r>
          </a:p>
          <a:p>
            <a:r>
              <a:rPr lang="en-US" sz="2400" dirty="0">
                <a:latin typeface="Times New Roman" panose="02020603050405020304" pitchFamily="18" charset="0"/>
                <a:cs typeface="Times New Roman" panose="02020603050405020304" pitchFamily="18" charset="0"/>
              </a:rPr>
              <a:t>1-	 Pain—such as in horses with colic</a:t>
            </a:r>
          </a:p>
          <a:p>
            <a:r>
              <a:rPr lang="en-US" sz="2400" dirty="0">
                <a:latin typeface="Times New Roman" panose="02020603050405020304" pitchFamily="18" charset="0"/>
                <a:cs typeface="Times New Roman" panose="02020603050405020304" pitchFamily="18" charset="0"/>
              </a:rPr>
              <a:t>2-	Hyperthermia.</a:t>
            </a:r>
          </a:p>
          <a:p>
            <a:r>
              <a:rPr lang="en-US" sz="2400" dirty="0">
                <a:latin typeface="Times New Roman" panose="02020603050405020304" pitchFamily="18" charset="0"/>
                <a:cs typeface="Times New Roman" panose="02020603050405020304" pitchFamily="18" charset="0"/>
              </a:rPr>
              <a:t>3-	Acidosis.</a:t>
            </a:r>
          </a:p>
        </p:txBody>
      </p:sp>
    </p:spTree>
    <p:extLst>
      <p:ext uri="{BB962C8B-B14F-4D97-AF65-F5344CB8AC3E}">
        <p14:creationId xmlns:p14="http://schemas.microsoft.com/office/powerpoint/2010/main" val="1248687521"/>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6EF197-C5BB-85F1-FB6F-590438448D0F}"/>
              </a:ext>
            </a:extLst>
          </p:cNvPr>
          <p:cNvSpPr>
            <a:spLocks noGrp="1"/>
          </p:cNvSpPr>
          <p:nvPr>
            <p:ph type="sldNum" sz="quarter" idx="12"/>
          </p:nvPr>
        </p:nvSpPr>
        <p:spPr/>
        <p:txBody>
          <a:bodyPr/>
          <a:lstStyle/>
          <a:p>
            <a:fld id="{DBA1B0FB-D917-4C8C-928F-313BD683BF39}" type="slidenum">
              <a:rPr lang="en-US" smtClean="0"/>
              <a:t>8</a:t>
            </a:fld>
            <a:endParaRPr lang="en-US"/>
          </a:p>
        </p:txBody>
      </p:sp>
      <p:sp>
        <p:nvSpPr>
          <p:cNvPr id="6" name="TextBox 5">
            <a:extLst>
              <a:ext uri="{FF2B5EF4-FFF2-40B4-BE49-F238E27FC236}">
                <a16:creationId xmlns:a16="http://schemas.microsoft.com/office/drawing/2014/main" id="{3223AED3-8C20-6BDA-B20D-F87F3D9DB128}"/>
              </a:ext>
            </a:extLst>
          </p:cNvPr>
          <p:cNvSpPr txBox="1"/>
          <p:nvPr/>
        </p:nvSpPr>
        <p:spPr>
          <a:xfrm>
            <a:off x="167640" y="943543"/>
            <a:ext cx="11160760" cy="4970913"/>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Principles of Treatment and Control of Respiratory Tract Disease the common principles are as follows</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1-	Ensure adequate oxygenation of blood and excretion of carbon dioxide.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2-	Relieve pulmonary inflammation. include glucocorticoids and nonsteroidal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antiinflammatory</a:t>
            </a:r>
            <a:r>
              <a:rPr lang="en-US" sz="2400" dirty="0">
                <a:effectLst/>
                <a:latin typeface="Times New Roman" panose="02020603050405020304" pitchFamily="18" charset="0"/>
                <a:ea typeface="Calibri" panose="020F0502020204030204" pitchFamily="34" charset="0"/>
                <a:cs typeface="Arial" panose="020B0604020202020204" pitchFamily="34" charset="0"/>
              </a:rPr>
              <a:t> drugs (NSAIDs).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3-	Effectively treat infectious causes of respiratory disease.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4-	Relieve bronchoconstriction. </a:t>
            </a: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5-	Provide supportive care to minimize demands for respiratory gas transport.</a:t>
            </a:r>
          </a:p>
        </p:txBody>
      </p:sp>
    </p:spTree>
    <p:extLst>
      <p:ext uri="{BB962C8B-B14F-4D97-AF65-F5344CB8AC3E}">
        <p14:creationId xmlns:p14="http://schemas.microsoft.com/office/powerpoint/2010/main" val="3841821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FCA2A60-4819-C8E1-A49B-93D1847740F0}"/>
              </a:ext>
            </a:extLst>
          </p:cNvPr>
          <p:cNvSpPr>
            <a:spLocks noGrp="1"/>
          </p:cNvSpPr>
          <p:nvPr>
            <p:ph type="sldNum" sz="quarter" idx="12"/>
          </p:nvPr>
        </p:nvSpPr>
        <p:spPr/>
        <p:txBody>
          <a:bodyPr/>
          <a:lstStyle/>
          <a:p>
            <a:fld id="{DBA1B0FB-D917-4C8C-928F-313BD683BF39}" type="slidenum">
              <a:rPr lang="en-US" smtClean="0"/>
              <a:t>9</a:t>
            </a:fld>
            <a:endParaRPr lang="en-US"/>
          </a:p>
        </p:txBody>
      </p:sp>
      <p:sp>
        <p:nvSpPr>
          <p:cNvPr id="6" name="TextBox 5">
            <a:extLst>
              <a:ext uri="{FF2B5EF4-FFF2-40B4-BE49-F238E27FC236}">
                <a16:creationId xmlns:a16="http://schemas.microsoft.com/office/drawing/2014/main" id="{E977966B-5D04-9D8D-8C9E-B9299C1D8659}"/>
              </a:ext>
            </a:extLst>
          </p:cNvPr>
          <p:cNvSpPr txBox="1"/>
          <p:nvPr/>
        </p:nvSpPr>
        <p:spPr>
          <a:xfrm>
            <a:off x="237308" y="116971"/>
            <a:ext cx="11717384" cy="6624057"/>
          </a:xfrm>
          <a:prstGeom prst="rect">
            <a:avLst/>
          </a:prstGeom>
          <a:noFill/>
        </p:spPr>
        <p:txBody>
          <a:bodyPr wrap="square">
            <a:spAutoFit/>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Diseases of the Upper Respiratory Tract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RHINITIS</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Rhinitis (inflammation of the nasal mucosa) is characterized clinically by sneezing, wheezing, and stertor during inspiration and a nasal discharge that can be serous, mucoid, or purulent in consistency depending on the cause.</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Etiology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Cattle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1-	Catarrhal rhinitis in infectious bovine rhinotracheitis; adenoviruses 1, 2, and 3; and respiratory syncytial virus infections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2-	 Ulcerative/erosive rhinitis in bovine malignant catarrh, mucosal disease, rinderpest.</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3-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Actinobacillus</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lignieresii</a:t>
            </a: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4-	Nasal schistosomiasis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5-	Nasal mycosis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6-	Nasal actinomycosis </a:t>
            </a:r>
          </a:p>
        </p:txBody>
      </p:sp>
    </p:spTree>
    <p:extLst>
      <p:ext uri="{BB962C8B-B14F-4D97-AF65-F5344CB8AC3E}">
        <p14:creationId xmlns:p14="http://schemas.microsoft.com/office/powerpoint/2010/main" val="806434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Ion</Template>
  <TotalTime>319</TotalTime>
  <Words>1569</Words>
  <Application>Microsoft Office PowerPoint</Application>
  <PresentationFormat>Widescreen</PresentationFormat>
  <Paragraphs>127</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Times New Roman</vt:lpstr>
      <vt:lpstr>Wingdings 3</vt:lpstr>
      <vt:lpstr>Ion</vt:lpstr>
      <vt:lpstr>ABNORMALITIES IN RATE, DEPTH, AND EASE OF BREATHING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Pulpy Kidney Disease</dc:title>
  <dc:creator>MA19557</dc:creator>
  <cp:lastModifiedBy>MA19557</cp:lastModifiedBy>
  <cp:revision>6</cp:revision>
  <dcterms:created xsi:type="dcterms:W3CDTF">2022-11-25T20:16:44Z</dcterms:created>
  <dcterms:modified xsi:type="dcterms:W3CDTF">2023-03-25T20:41:41Z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